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9000000" cx="9144000"/>
  <p:notesSz cx="6858000" cy="9144000"/>
  <p:embeddedFontLst>
    <p:embeddedFont>
      <p:font typeface="Playfair Display"/>
      <p:regular r:id="rId40"/>
      <p:bold r:id="rId41"/>
      <p:italic r:id="rId42"/>
      <p:boldItalic r:id="rId43"/>
    </p:embeddedFont>
    <p:embeddedFont>
      <p:font typeface="Montserrat"/>
      <p:regular r:id="rId44"/>
      <p:bold r:id="rId45"/>
      <p:italic r:id="rId46"/>
      <p:boldItalic r:id="rId47"/>
    </p:embeddedFont>
    <p:embeddedFont>
      <p:font typeface="Tahoma"/>
      <p:regular r:id="rId48"/>
      <p:bold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fntdata"/><Relationship Id="rId42" Type="http://schemas.openxmlformats.org/officeDocument/2006/relationships/font" Target="fonts/PlayfairDisplay-italic.fntdata"/><Relationship Id="rId41" Type="http://schemas.openxmlformats.org/officeDocument/2006/relationships/font" Target="fonts/PlayfairDisplay-bold.fntdata"/><Relationship Id="rId44" Type="http://schemas.openxmlformats.org/officeDocument/2006/relationships/font" Target="fonts/Montserrat-regular.fntdata"/><Relationship Id="rId43" Type="http://schemas.openxmlformats.org/officeDocument/2006/relationships/font" Target="fonts/PlayfairDisplay-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Tahoma-regular.fntdata"/><Relationship Id="rId47" Type="http://schemas.openxmlformats.org/officeDocument/2006/relationships/font" Target="fonts/Montserrat-boldItalic.fntdata"/><Relationship Id="rId49" Type="http://schemas.openxmlformats.org/officeDocument/2006/relationships/font" Target="fonts/Tahom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687384" y="685800"/>
            <a:ext cx="3483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687384"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53dd3358c_1_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53dd3358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53dd3358c_1_13: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53dd3358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53dd3358c_1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53dd3358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53dd3358c_1_3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53dd3358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53dd3358c_1_4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53dd3358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53dd3358c_1_5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53dd3358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86e26daa8_0_3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86e26da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86e26daa8_0_37: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86e26daa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86e26daa8_0_6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86e26da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86e26daa8_0_6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86e26daa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15553b4828_0_14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15553b482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45d1e33e9_0_3: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45d1e33e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45d1e33e9_0_1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45d1e33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845d1e33e9_0_2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845d1e33e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45d1e33e9_0_2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45d1e33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53dd3358c_1_63: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53dd3358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53dd3358c_1_7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53dd3358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53dd3358c_1_77: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53dd3358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53dd3358c_1_8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53dd3358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53dd3358c_1_91: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53dd3358c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53dd3358c_1_9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53dd3358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5553b4828_0_155: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5553b482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53dd3358c_1_105: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53dd3358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53dd3358c_1_11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53dd3358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86e26daa8_0_4: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86e26da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86e26daa8_0_10: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86e26da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486e26daa8_0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86e26daa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5553b4828_0_11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5553b482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5553b4828_0_128: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5553b482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45bf0eb57_0_22: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45bf0eb5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45bf0eb57_0_2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45bf0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45bf0eb57_0_36: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45bf0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45bf0eb57_0_49:notes"/>
          <p:cNvSpPr/>
          <p:nvPr>
            <p:ph idx="2" type="sldImg"/>
          </p:nvPr>
        </p:nvSpPr>
        <p:spPr>
          <a:xfrm>
            <a:off x="1687368" y="685800"/>
            <a:ext cx="34839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45bf0eb5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08475" y="5060061"/>
            <a:ext cx="8455500" cy="3756300"/>
          </a:xfrm>
          <a:prstGeom prst="rect">
            <a:avLst/>
          </a:prstGeom>
          <a:no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0" name="Google Shape;10;p2"/>
          <p:cNvSpPr txBox="1"/>
          <p:nvPr>
            <p:ph idx="1" type="subTitle"/>
          </p:nvPr>
        </p:nvSpPr>
        <p:spPr>
          <a:xfrm>
            <a:off x="122475" y="217017"/>
            <a:ext cx="4910100" cy="10110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4286250" y="0"/>
            <a:ext cx="72300" cy="900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4358475" y="0"/>
            <a:ext cx="3853200" cy="900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344250" y="2456430"/>
            <a:ext cx="8455500" cy="37563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5" name="Google Shape;15;p3"/>
          <p:cNvSpPr txBox="1"/>
          <p:nvPr>
            <p:ph idx="1" type="subTitle"/>
          </p:nvPr>
        </p:nvSpPr>
        <p:spPr>
          <a:xfrm>
            <a:off x="344250" y="6212861"/>
            <a:ext cx="4910100" cy="1011000"/>
          </a:xfrm>
          <a:prstGeom prst="rect">
            <a:avLst/>
          </a:prstGeom>
          <a:solidFill>
            <a:schemeClr val="dk2"/>
          </a:solidFill>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6" name="Google Shape;16;p3"/>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7" name="Shape 17"/>
        <p:cNvGrpSpPr/>
        <p:nvPr/>
      </p:nvGrpSpPr>
      <p:grpSpPr>
        <a:xfrm>
          <a:off x="0" y="0"/>
          <a:ext cx="0" cy="0"/>
          <a:chOff x="0" y="0"/>
          <a:chExt cx="0" cy="0"/>
        </a:xfrm>
      </p:grpSpPr>
      <p:sp>
        <p:nvSpPr>
          <p:cNvPr id="18" name="Google Shape;18;p4"/>
          <p:cNvSpPr/>
          <p:nvPr/>
        </p:nvSpPr>
        <p:spPr>
          <a:xfrm rot="5400000">
            <a:off x="4534800" y="2297489"/>
            <a:ext cx="744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44250" y="2456430"/>
            <a:ext cx="8455500" cy="37563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20" name="Google Shape;20;p4"/>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311700" y="397699"/>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477050"/>
            <a:ext cx="8520600" cy="7260000"/>
          </a:xfrm>
          <a:prstGeom prst="rect">
            <a:avLst/>
          </a:prstGeom>
          <a:solidFill>
            <a:srgbClr val="C9DAF8"/>
          </a:solidFill>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5"/>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type="title"/>
          </p:nvPr>
        </p:nvSpPr>
        <p:spPr>
          <a:xfrm>
            <a:off x="311700" y="778699"/>
            <a:ext cx="8520600" cy="688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 type="body"/>
          </p:nvPr>
        </p:nvSpPr>
        <p:spPr>
          <a:xfrm>
            <a:off x="311700" y="1539650"/>
            <a:ext cx="3999900" cy="7072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6"/>
          <p:cNvSpPr txBox="1"/>
          <p:nvPr>
            <p:ph idx="2" type="body"/>
          </p:nvPr>
        </p:nvSpPr>
        <p:spPr>
          <a:xfrm>
            <a:off x="4832400" y="1539650"/>
            <a:ext cx="3999900" cy="7072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778699"/>
            <a:ext cx="8520600" cy="635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7"/>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920997"/>
            <a:ext cx="5618700" cy="7158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4" name="Google Shape;34;p8"/>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1"/>
            <a:ext cx="4572000" cy="900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9"/>
          <p:cNvCxnSpPr/>
          <p:nvPr/>
        </p:nvCxnSpPr>
        <p:spPr>
          <a:xfrm>
            <a:off x="5029675" y="7866142"/>
            <a:ext cx="468300" cy="0"/>
          </a:xfrm>
          <a:prstGeom prst="straightConnector1">
            <a:avLst/>
          </a:prstGeom>
          <a:noFill/>
          <a:ln cap="flat" cmpd="sng" w="19050">
            <a:solidFill>
              <a:schemeClr val="dk2"/>
            </a:solidFill>
            <a:prstDash val="solid"/>
            <a:round/>
            <a:headEnd len="sm" w="sm" type="none"/>
            <a:tailEnd len="sm" w="sm" type="none"/>
          </a:ln>
        </p:spPr>
      </p:cxnSp>
      <p:sp>
        <p:nvSpPr>
          <p:cNvPr id="38" name="Google Shape;38;p9"/>
          <p:cNvSpPr txBox="1"/>
          <p:nvPr>
            <p:ph type="title"/>
          </p:nvPr>
        </p:nvSpPr>
        <p:spPr>
          <a:xfrm>
            <a:off x="265500" y="1892695"/>
            <a:ext cx="4045200" cy="3125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5111813"/>
            <a:ext cx="4045200" cy="2354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1267192"/>
            <a:ext cx="3837000" cy="64656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1" name="Google Shape;41;p9"/>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7402581"/>
            <a:ext cx="5998800" cy="1058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4" name="Google Shape;44;p10"/>
          <p:cNvSpPr txBox="1"/>
          <p:nvPr>
            <p:ph idx="12" type="sldNum"/>
          </p:nvPr>
        </p:nvSpPr>
        <p:spPr>
          <a:xfrm>
            <a:off x="8497999" y="8204303"/>
            <a:ext cx="548700" cy="6888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778699"/>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489575"/>
            <a:ext cx="8520600" cy="728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 name="Shape 50"/>
        <p:cNvGrpSpPr/>
        <p:nvPr/>
      </p:nvGrpSpPr>
      <p:grpSpPr>
        <a:xfrm>
          <a:off x="0" y="0"/>
          <a:ext cx="0" cy="0"/>
          <a:chOff x="0" y="0"/>
          <a:chExt cx="0" cy="0"/>
        </a:xfrm>
      </p:grpSpPr>
      <p:sp>
        <p:nvSpPr>
          <p:cNvPr id="51" name="Google Shape;51;p12"/>
          <p:cNvSpPr txBox="1"/>
          <p:nvPr>
            <p:ph type="ctrTitle"/>
          </p:nvPr>
        </p:nvSpPr>
        <p:spPr>
          <a:xfrm>
            <a:off x="308475" y="5060061"/>
            <a:ext cx="8455500" cy="37563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fr"/>
              <a:t>Analyse fonctionnelle</a:t>
            </a:r>
            <a:endParaRPr/>
          </a:p>
        </p:txBody>
      </p:sp>
      <p:sp>
        <p:nvSpPr>
          <p:cNvPr id="52" name="Google Shape;52;p12"/>
          <p:cNvSpPr txBox="1"/>
          <p:nvPr>
            <p:ph idx="1" type="subTitle"/>
          </p:nvPr>
        </p:nvSpPr>
        <p:spPr>
          <a:xfrm>
            <a:off x="122475" y="217017"/>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PROJET web transactionnel</a:t>
            </a:r>
            <a:endParaRPr/>
          </a:p>
        </p:txBody>
      </p:sp>
      <p:sp>
        <p:nvSpPr>
          <p:cNvPr id="53" name="Google Shape;53;p12"/>
          <p:cNvSpPr txBox="1"/>
          <p:nvPr/>
        </p:nvSpPr>
        <p:spPr>
          <a:xfrm>
            <a:off x="1419475" y="8083175"/>
            <a:ext cx="6455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300">
                <a:solidFill>
                  <a:srgbClr val="6FA8DC"/>
                </a:solidFill>
                <a:latin typeface="Playfair Display"/>
                <a:ea typeface="Playfair Display"/>
                <a:cs typeface="Playfair Display"/>
                <a:sym typeface="Playfair Display"/>
              </a:rPr>
              <a:t>Arbre du savoir</a:t>
            </a:r>
            <a:endParaRPr b="1" sz="3300">
              <a:solidFill>
                <a:srgbClr val="6FA8DC"/>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d’authentification</a:t>
            </a:r>
            <a:endParaRPr/>
          </a:p>
        </p:txBody>
      </p:sp>
      <p:sp>
        <p:nvSpPr>
          <p:cNvPr id="122" name="Google Shape;122;p21"/>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L'utilisateur doit sur cette page saisir son mot de passe et son mail afin de se connecter à son compte ; ainsi qu'un bouton pour valider.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Si les informations correspondent a un client, l'utilisateur sera connecter sinon un message d'erreur sera afficher.</a:t>
            </a:r>
            <a:endParaRPr sz="1050">
              <a:solidFill>
                <a:srgbClr val="1F2328"/>
              </a:solidFill>
              <a:highlight>
                <a:srgbClr val="FFFFFF"/>
              </a:highlight>
            </a:endParaRPr>
          </a:p>
        </p:txBody>
      </p:sp>
      <p:sp>
        <p:nvSpPr>
          <p:cNvPr id="123" name="Google Shape;123;p21"/>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24" name="Google Shape;124;p21"/>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d’inscription</a:t>
            </a:r>
            <a:endParaRPr/>
          </a:p>
        </p:txBody>
      </p:sp>
      <p:sp>
        <p:nvSpPr>
          <p:cNvPr id="130" name="Google Shape;130;p22"/>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L'utilisateur voit sur cette page différents champs a saisir ; ainsi qu'un bouton pour valider.</a:t>
            </a:r>
            <a:endParaRPr sz="1050">
              <a:solidFill>
                <a:srgbClr val="1F2328"/>
              </a:solidFill>
              <a:highlight>
                <a:srgbClr val="FFFFFF"/>
              </a:highlight>
            </a:endParaRPr>
          </a:p>
        </p:txBody>
      </p:sp>
      <p:sp>
        <p:nvSpPr>
          <p:cNvPr id="131" name="Google Shape;131;p22"/>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132" name="Google Shape;132;p22"/>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profil</a:t>
            </a:r>
            <a:endParaRPr/>
          </a:p>
        </p:txBody>
      </p:sp>
      <p:sp>
        <p:nvSpPr>
          <p:cNvPr id="138" name="Google Shape;138;p23"/>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L'utilisateur voit sur cette page les différentes informations qu'il a renseigné au moment de son inscription. Il peut modifier toutes ses informations.</a:t>
            </a:r>
            <a:endParaRPr sz="1050">
              <a:solidFill>
                <a:srgbClr val="1F2328"/>
              </a:solidFill>
              <a:highlight>
                <a:srgbClr val="FFFFFF"/>
              </a:highlight>
            </a:endParaRPr>
          </a:p>
        </p:txBody>
      </p:sp>
      <p:sp>
        <p:nvSpPr>
          <p:cNvPr id="139" name="Google Shape;139;p23"/>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40" name="Google Shape;140;p23"/>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panier</a:t>
            </a:r>
            <a:endParaRPr/>
          </a:p>
        </p:txBody>
      </p:sp>
      <p:sp>
        <p:nvSpPr>
          <p:cNvPr id="146" name="Google Shape;146;p24"/>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fr" sz="1050">
                <a:solidFill>
                  <a:srgbClr val="1F2328"/>
                </a:solidFill>
                <a:highlight>
                  <a:srgbClr val="FFFFFF"/>
                </a:highlight>
              </a:rPr>
              <a:t>L'utilisateur voit tous les produits qu'il a sélectionné avec le prix individuel, le prix total et la quantité de chaque produit . De plus il sera possible pour l'utilisateur de supprimer un article du panier au d'ajuster la quantité. En dessous de toutes ces informations, il y aura un bouton pour se rendre à la page de paiement. Depuis cette page, il y aura également un accès au menu général de l'application.</a:t>
            </a:r>
            <a:endParaRPr sz="1050">
              <a:solidFill>
                <a:srgbClr val="1F2328"/>
              </a:solidFill>
              <a:highlight>
                <a:srgbClr val="FFFFFF"/>
              </a:highlight>
            </a:endParaRPr>
          </a:p>
          <a:p>
            <a:pPr indent="0" lvl="0" marL="0" rtl="0" algn="l">
              <a:lnSpc>
                <a:spcPct val="115000"/>
              </a:lnSpc>
              <a:spcBef>
                <a:spcPts val="1200"/>
              </a:spcBef>
              <a:spcAft>
                <a:spcPts val="0"/>
              </a:spcAft>
              <a:buClr>
                <a:schemeClr val="dk2"/>
              </a:buClr>
              <a:buSzPts val="1100"/>
              <a:buFont typeface="Arial"/>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47" name="Google Shape;147;p2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48" name="Google Shape;148;p24"/>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a:t>
            </a:r>
            <a:endParaRPr/>
          </a:p>
        </p:txBody>
      </p:sp>
      <p:sp>
        <p:nvSpPr>
          <p:cNvPr id="154" name="Google Shape;154;p25"/>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050">
                <a:solidFill>
                  <a:srgbClr val="1F2328"/>
                </a:solidFill>
                <a:highlight>
                  <a:srgbClr val="FFFFFF"/>
                </a:highlight>
              </a:rPr>
              <a:t>L'utilisateur voit sur cette page le sous total de sa commande ainsi que le nombre total d'articles commandés. Il voit également plusieurs champs à compléter : adresse mail ; nom complet ; pays ou région ; adresse ; numéro de carte ; date d'expiration de la carte ; CVV. Enfin il peut voir un bouton "payer".</a:t>
            </a:r>
            <a:endParaRPr sz="1050">
              <a:solidFill>
                <a:srgbClr val="1F2328"/>
              </a:solidFill>
              <a:highlight>
                <a:srgbClr val="FFFFFF"/>
              </a:highlight>
            </a:endParaRPr>
          </a:p>
          <a:p>
            <a:pPr indent="0" lvl="0" marL="0" rtl="0" algn="l">
              <a:lnSpc>
                <a:spcPct val="115000"/>
              </a:lnSpc>
              <a:spcBef>
                <a:spcPts val="1200"/>
              </a:spcBef>
              <a:spcAft>
                <a:spcPts val="0"/>
              </a:spcAft>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55" name="Google Shape;155;p2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a:t>
            </a:r>
            <a:endParaRPr>
              <a:highlight>
                <a:srgbClr val="C6D9F1"/>
              </a:highlight>
            </a:endParaRPr>
          </a:p>
        </p:txBody>
      </p:sp>
      <p:pic>
        <p:nvPicPr>
          <p:cNvPr id="156" name="Google Shape;156;p25"/>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historique des paiements</a:t>
            </a:r>
            <a:endParaRPr/>
          </a:p>
        </p:txBody>
      </p:sp>
      <p:sp>
        <p:nvSpPr>
          <p:cNvPr id="162" name="Google Shape;162;p26"/>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050">
                <a:solidFill>
                  <a:srgbClr val="1F2328"/>
                </a:solidFill>
                <a:highlight>
                  <a:srgbClr val="FFFFFF"/>
                </a:highlight>
              </a:rPr>
              <a:t>'utilisateur voit sur cette page la liste de toutes les commandes qu'il a passées avec son compte. Dans chaque item de la liste l'utilisateur voit la date à laquelle il a passé la commande ; le récapitulatif de sa commande sous forme de liste avec le nom, le prix et le nombre de chaque produit ; le nombre total de produits dans la commande et le sous total de la commande. </a:t>
            </a:r>
            <a:endParaRPr sz="1050">
              <a:solidFill>
                <a:srgbClr val="1F2328"/>
              </a:solidFill>
              <a:highlight>
                <a:srgbClr val="FFFFFF"/>
              </a:highlight>
            </a:endParaRPr>
          </a:p>
          <a:p>
            <a:pPr indent="0" lvl="0" marL="0" rtl="0" algn="l">
              <a:lnSpc>
                <a:spcPct val="115000"/>
              </a:lnSpc>
              <a:spcBef>
                <a:spcPts val="1200"/>
              </a:spcBef>
              <a:spcAft>
                <a:spcPts val="0"/>
              </a:spcAft>
              <a:buNone/>
            </a:pPr>
            <a:r>
              <a:t/>
            </a:r>
            <a:endParaRPr sz="1100">
              <a:solidFill>
                <a:schemeClr val="dk2"/>
              </a:solidFill>
            </a:endParaRPr>
          </a:p>
          <a:p>
            <a:pPr indent="0" lvl="0" marL="0" rtl="0" algn="l">
              <a:spcBef>
                <a:spcPts val="0"/>
              </a:spcBef>
              <a:spcAft>
                <a:spcPts val="0"/>
              </a:spcAft>
              <a:buNone/>
            </a:pPr>
            <a:r>
              <a:t/>
            </a:r>
            <a:endParaRPr sz="1050">
              <a:solidFill>
                <a:srgbClr val="1F2328"/>
              </a:solidFill>
              <a:highlight>
                <a:srgbClr val="FFFFFF"/>
              </a:highlight>
            </a:endParaRPr>
          </a:p>
        </p:txBody>
      </p:sp>
      <p:sp>
        <p:nvSpPr>
          <p:cNvPr id="163" name="Google Shape;163;p26"/>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a:t>
            </a:r>
            <a:endParaRPr>
              <a:highlight>
                <a:srgbClr val="C6D9F1"/>
              </a:highlight>
            </a:endParaRPr>
          </a:p>
        </p:txBody>
      </p:sp>
      <p:pic>
        <p:nvPicPr>
          <p:cNvPr id="164" name="Google Shape;164;p26"/>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FENÊTRES</a:t>
            </a:r>
            <a:endParaRPr/>
          </a:p>
        </p:txBody>
      </p:sp>
      <p:sp>
        <p:nvSpPr>
          <p:cNvPr id="170" name="Google Shape;170;p27"/>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171" name="Google Shape;171;p27"/>
          <p:cNvSpPr txBox="1"/>
          <p:nvPr/>
        </p:nvSpPr>
        <p:spPr>
          <a:xfrm>
            <a:off x="1028575" y="5156400"/>
            <a:ext cx="72948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PROTOTYPES HTML &amp; CSS</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Accueil</a:t>
            </a:r>
            <a:endParaRPr/>
          </a:p>
        </p:txBody>
      </p:sp>
      <p:sp>
        <p:nvSpPr>
          <p:cNvPr id="177" name="Google Shape;177;p2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 et Nolan Tessier (pour le menu)</a:t>
            </a:r>
            <a:endParaRPr>
              <a:highlight>
                <a:srgbClr val="C6D9F1"/>
              </a:highlight>
            </a:endParaRPr>
          </a:p>
        </p:txBody>
      </p:sp>
      <p:pic>
        <p:nvPicPr>
          <p:cNvPr id="178" name="Google Shape;178;p28"/>
          <p:cNvPicPr preferRelativeResize="0"/>
          <p:nvPr/>
        </p:nvPicPr>
        <p:blipFill>
          <a:blip r:embed="rId3">
            <a:alphaModFix/>
          </a:blip>
          <a:stretch>
            <a:fillRect/>
          </a:stretch>
        </p:blipFill>
        <p:spPr>
          <a:xfrm>
            <a:off x="311700" y="2186800"/>
            <a:ext cx="8520600" cy="44244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Liste des produits</a:t>
            </a:r>
            <a:endParaRPr/>
          </a:p>
        </p:txBody>
      </p:sp>
      <p:sp>
        <p:nvSpPr>
          <p:cNvPr id="184" name="Google Shape;184;p2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185" name="Google Shape;185;p29"/>
          <p:cNvPicPr preferRelativeResize="0"/>
          <p:nvPr/>
        </p:nvPicPr>
        <p:blipFill>
          <a:blip r:embed="rId3">
            <a:alphaModFix/>
          </a:blip>
          <a:stretch>
            <a:fillRect/>
          </a:stretch>
        </p:blipFill>
        <p:spPr>
          <a:xfrm>
            <a:off x="953750" y="1021099"/>
            <a:ext cx="7236504" cy="72251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Détail d’un produit</a:t>
            </a:r>
            <a:endParaRPr/>
          </a:p>
        </p:txBody>
      </p:sp>
      <p:sp>
        <p:nvSpPr>
          <p:cNvPr id="191" name="Google Shape;191;p3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92" name="Google Shape;192;p30"/>
          <p:cNvPicPr preferRelativeResize="0"/>
          <p:nvPr/>
        </p:nvPicPr>
        <p:blipFill rotWithShape="1">
          <a:blip r:embed="rId3">
            <a:alphaModFix/>
          </a:blip>
          <a:srcRect b="0" l="0" r="773" t="0"/>
          <a:stretch/>
        </p:blipFill>
        <p:spPr>
          <a:xfrm>
            <a:off x="186888" y="1054275"/>
            <a:ext cx="8770226" cy="6993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FENÊTRES</a:t>
            </a:r>
            <a:endParaRPr/>
          </a:p>
        </p:txBody>
      </p:sp>
      <p:sp>
        <p:nvSpPr>
          <p:cNvPr id="59" name="Google Shape;59;p13"/>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60" name="Google Shape;60;p13"/>
          <p:cNvSpPr txBox="1"/>
          <p:nvPr/>
        </p:nvSpPr>
        <p:spPr>
          <a:xfrm>
            <a:off x="1028575" y="5156400"/>
            <a:ext cx="7294800" cy="44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les </a:t>
            </a:r>
            <a:r>
              <a:rPr b="1" lang="fr" sz="1700">
                <a:solidFill>
                  <a:srgbClr val="E36C0A"/>
                </a:solidFill>
                <a:latin typeface="Tahoma"/>
                <a:ea typeface="Tahoma"/>
                <a:cs typeface="Tahoma"/>
                <a:sym typeface="Tahoma"/>
              </a:rPr>
              <a:t>MAQUETTES</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Administrateur</a:t>
            </a:r>
            <a:endParaRPr/>
          </a:p>
        </p:txBody>
      </p:sp>
      <p:sp>
        <p:nvSpPr>
          <p:cNvPr id="198" name="Google Shape;198;p31"/>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199" name="Google Shape;199;p31"/>
          <p:cNvPicPr preferRelativeResize="0"/>
          <p:nvPr/>
        </p:nvPicPr>
        <p:blipFill>
          <a:blip r:embed="rId3">
            <a:alphaModFix/>
          </a:blip>
          <a:stretch>
            <a:fillRect/>
          </a:stretch>
        </p:blipFill>
        <p:spPr>
          <a:xfrm>
            <a:off x="905838" y="900675"/>
            <a:ext cx="7332336" cy="7466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Modifier un produit</a:t>
            </a:r>
            <a:endParaRPr/>
          </a:p>
        </p:txBody>
      </p:sp>
      <p:sp>
        <p:nvSpPr>
          <p:cNvPr id="205" name="Google Shape;205;p32"/>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206" name="Google Shape;206;p32"/>
          <p:cNvPicPr preferRelativeResize="0"/>
          <p:nvPr/>
        </p:nvPicPr>
        <p:blipFill>
          <a:blip r:embed="rId3">
            <a:alphaModFix/>
          </a:blip>
          <a:stretch>
            <a:fillRect/>
          </a:stretch>
        </p:blipFill>
        <p:spPr>
          <a:xfrm>
            <a:off x="152400" y="2016424"/>
            <a:ext cx="8839200" cy="487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Ajouter un produit</a:t>
            </a:r>
            <a:endParaRPr/>
          </a:p>
        </p:txBody>
      </p:sp>
      <p:sp>
        <p:nvSpPr>
          <p:cNvPr id="212" name="Google Shape;212;p33"/>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Hourriere</a:t>
            </a:r>
            <a:endParaRPr>
              <a:highlight>
                <a:srgbClr val="C6D9F1"/>
              </a:highlight>
            </a:endParaRPr>
          </a:p>
        </p:txBody>
      </p:sp>
      <p:pic>
        <p:nvPicPr>
          <p:cNvPr id="213" name="Google Shape;213;p33"/>
          <p:cNvPicPr preferRelativeResize="0"/>
          <p:nvPr/>
        </p:nvPicPr>
        <p:blipFill>
          <a:blip r:embed="rId3">
            <a:alphaModFix/>
          </a:blip>
          <a:stretch>
            <a:fillRect/>
          </a:stretch>
        </p:blipFill>
        <p:spPr>
          <a:xfrm>
            <a:off x="152400" y="2060011"/>
            <a:ext cx="8839200" cy="4879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Supprimer un produit</a:t>
            </a:r>
            <a:endParaRPr/>
          </a:p>
        </p:txBody>
      </p:sp>
      <p:sp>
        <p:nvSpPr>
          <p:cNvPr id="219" name="Google Shape;219;p3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220" name="Google Shape;220;p34"/>
          <p:cNvPicPr preferRelativeResize="0"/>
          <p:nvPr/>
        </p:nvPicPr>
        <p:blipFill>
          <a:blip r:embed="rId3">
            <a:alphaModFix/>
          </a:blip>
          <a:stretch>
            <a:fillRect/>
          </a:stretch>
        </p:blipFill>
        <p:spPr>
          <a:xfrm>
            <a:off x="152400" y="2112724"/>
            <a:ext cx="8839200" cy="441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Authentification</a:t>
            </a:r>
            <a:endParaRPr/>
          </a:p>
        </p:txBody>
      </p:sp>
      <p:sp>
        <p:nvSpPr>
          <p:cNvPr id="226" name="Google Shape;226;p3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227" name="Google Shape;227;p35"/>
          <p:cNvPicPr preferRelativeResize="0"/>
          <p:nvPr/>
        </p:nvPicPr>
        <p:blipFill>
          <a:blip r:embed="rId3">
            <a:alphaModFix/>
          </a:blip>
          <a:stretch>
            <a:fillRect/>
          </a:stretch>
        </p:blipFill>
        <p:spPr>
          <a:xfrm>
            <a:off x="152400" y="1968474"/>
            <a:ext cx="8839204" cy="49116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Inscription</a:t>
            </a:r>
            <a:endParaRPr/>
          </a:p>
        </p:txBody>
      </p:sp>
      <p:sp>
        <p:nvSpPr>
          <p:cNvPr id="233" name="Google Shape;233;p36"/>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234" name="Google Shape;234;p36"/>
          <p:cNvPicPr preferRelativeResize="0"/>
          <p:nvPr/>
        </p:nvPicPr>
        <p:blipFill>
          <a:blip r:embed="rId3">
            <a:alphaModFix/>
          </a:blip>
          <a:stretch>
            <a:fillRect/>
          </a:stretch>
        </p:blipFill>
        <p:spPr>
          <a:xfrm>
            <a:off x="152400" y="1783099"/>
            <a:ext cx="8839204" cy="49116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Modification</a:t>
            </a:r>
            <a:r>
              <a:rPr lang="fr"/>
              <a:t> du profil</a:t>
            </a:r>
            <a:endParaRPr/>
          </a:p>
        </p:txBody>
      </p:sp>
      <p:sp>
        <p:nvSpPr>
          <p:cNvPr id="240" name="Google Shape;240;p37"/>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241" name="Google Shape;241;p37"/>
          <p:cNvPicPr preferRelativeResize="0"/>
          <p:nvPr/>
        </p:nvPicPr>
        <p:blipFill>
          <a:blip r:embed="rId3">
            <a:alphaModFix/>
          </a:blip>
          <a:stretch>
            <a:fillRect/>
          </a:stretch>
        </p:blipFill>
        <p:spPr>
          <a:xfrm>
            <a:off x="152400" y="2308274"/>
            <a:ext cx="8839204" cy="49116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Historique des commandes</a:t>
            </a:r>
            <a:endParaRPr/>
          </a:p>
        </p:txBody>
      </p:sp>
      <p:sp>
        <p:nvSpPr>
          <p:cNvPr id="247" name="Google Shape;247;p3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248" name="Google Shape;248;p38"/>
          <p:cNvPicPr preferRelativeResize="0"/>
          <p:nvPr/>
        </p:nvPicPr>
        <p:blipFill>
          <a:blip r:embed="rId3">
            <a:alphaModFix/>
          </a:blip>
          <a:stretch>
            <a:fillRect/>
          </a:stretch>
        </p:blipFill>
        <p:spPr>
          <a:xfrm>
            <a:off x="152400" y="1690424"/>
            <a:ext cx="8839204" cy="57230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panier</a:t>
            </a:r>
            <a:endParaRPr/>
          </a:p>
        </p:txBody>
      </p:sp>
      <p:sp>
        <p:nvSpPr>
          <p:cNvPr id="254" name="Google Shape;254;p3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55" name="Google Shape;255;p39"/>
          <p:cNvPicPr preferRelativeResize="0"/>
          <p:nvPr/>
        </p:nvPicPr>
        <p:blipFill>
          <a:blip r:embed="rId3">
            <a:alphaModFix/>
          </a:blip>
          <a:stretch>
            <a:fillRect/>
          </a:stretch>
        </p:blipFill>
        <p:spPr>
          <a:xfrm>
            <a:off x="152400" y="1721324"/>
            <a:ext cx="8839204" cy="51619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a:t>
            </a:r>
            <a:r>
              <a:rPr lang="fr"/>
              <a:t>confirmation</a:t>
            </a:r>
            <a:r>
              <a:rPr lang="fr"/>
              <a:t> de paiement Stripe</a:t>
            </a:r>
            <a:endParaRPr/>
          </a:p>
        </p:txBody>
      </p:sp>
      <p:sp>
        <p:nvSpPr>
          <p:cNvPr id="261" name="Google Shape;261;p4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Stripe</a:t>
            </a:r>
            <a:endParaRPr>
              <a:highlight>
                <a:srgbClr val="C6D9F1"/>
              </a:highlight>
            </a:endParaRPr>
          </a:p>
        </p:txBody>
      </p:sp>
      <p:pic>
        <p:nvPicPr>
          <p:cNvPr id="262" name="Google Shape;262;p40"/>
          <p:cNvPicPr preferRelativeResize="0"/>
          <p:nvPr/>
        </p:nvPicPr>
        <p:blipFill>
          <a:blip r:embed="rId3">
            <a:alphaModFix/>
          </a:blip>
          <a:stretch>
            <a:fillRect/>
          </a:stretch>
        </p:blipFill>
        <p:spPr>
          <a:xfrm>
            <a:off x="152400" y="1711024"/>
            <a:ext cx="8839204" cy="487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Accueil</a:t>
            </a:r>
            <a:endParaRPr/>
          </a:p>
        </p:txBody>
      </p:sp>
      <p:sp>
        <p:nvSpPr>
          <p:cNvPr id="66" name="Google Shape;66;p14"/>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L'utilisateur voit sur cette page (au milieu) un texte expliquant à quoi sert le site ; quels services sont proposés a l'achat ; en quoi le site se </a:t>
            </a:r>
            <a:r>
              <a:rPr lang="fr" sz="1050">
                <a:solidFill>
                  <a:srgbClr val="1F2328"/>
                </a:solidFill>
                <a:highlight>
                  <a:srgbClr val="FFFFFF"/>
                </a:highlight>
              </a:rPr>
              <a:t>démarque</a:t>
            </a:r>
            <a:r>
              <a:rPr lang="fr" sz="1050">
                <a:solidFill>
                  <a:srgbClr val="1F2328"/>
                </a:solidFill>
                <a:highlight>
                  <a:srgbClr val="FFFFFF"/>
                </a:highlight>
              </a:rPr>
              <a:t> de ses concurrents ; la devise du site. Il voit également le nom du site ainsi que le logo en haut de la page, dans un header.</a:t>
            </a:r>
            <a:endParaRPr sz="1050">
              <a:solidFill>
                <a:srgbClr val="1F2328"/>
              </a:solidFill>
              <a:highlight>
                <a:srgbClr val="FFFFFF"/>
              </a:highlight>
            </a:endParaRPr>
          </a:p>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La page contient </a:t>
            </a:r>
            <a:r>
              <a:rPr lang="fr" sz="1050">
                <a:solidFill>
                  <a:srgbClr val="1F2328"/>
                </a:solidFill>
                <a:highlight>
                  <a:srgbClr val="FFFFFF"/>
                </a:highlight>
              </a:rPr>
              <a:t>également</a:t>
            </a:r>
            <a:r>
              <a:rPr lang="fr" sz="1050">
                <a:solidFill>
                  <a:srgbClr val="1F2328"/>
                </a:solidFill>
                <a:highlight>
                  <a:srgbClr val="FFFFFF"/>
                </a:highlight>
              </a:rPr>
              <a:t> un footer.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accès au menu déroulant qui permet la redirection vers toutes les pages du site. Ce menu est accessible depuis le header.</a:t>
            </a:r>
            <a:endParaRPr>
              <a:latin typeface="Playfair Display"/>
              <a:ea typeface="Playfair Display"/>
              <a:cs typeface="Playfair Display"/>
              <a:sym typeface="Playfair Display"/>
            </a:endParaRPr>
          </a:p>
        </p:txBody>
      </p:sp>
      <p:sp>
        <p:nvSpPr>
          <p:cNvPr id="67" name="Google Shape;67;p14"/>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68" name="Google Shape;68;p14"/>
          <p:cNvPicPr preferRelativeResize="0"/>
          <p:nvPr/>
        </p:nvPicPr>
        <p:blipFill>
          <a:blip r:embed="rId3">
            <a:alphaModFix/>
          </a:blip>
          <a:stretch>
            <a:fillRect/>
          </a:stretch>
        </p:blipFill>
        <p:spPr>
          <a:xfrm>
            <a:off x="141888" y="2051525"/>
            <a:ext cx="8860225" cy="5732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 annulé ou refusé</a:t>
            </a:r>
            <a:endParaRPr/>
          </a:p>
        </p:txBody>
      </p:sp>
      <p:sp>
        <p:nvSpPr>
          <p:cNvPr id="268" name="Google Shape;268;p41"/>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69" name="Google Shape;269;p41"/>
          <p:cNvPicPr preferRelativeResize="0"/>
          <p:nvPr/>
        </p:nvPicPr>
        <p:blipFill>
          <a:blip r:embed="rId3">
            <a:alphaModFix/>
          </a:blip>
          <a:stretch>
            <a:fillRect/>
          </a:stretch>
        </p:blipFill>
        <p:spPr>
          <a:xfrm>
            <a:off x="152400" y="1741924"/>
            <a:ext cx="8839204" cy="48598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de paiement accepté</a:t>
            </a:r>
            <a:endParaRPr/>
          </a:p>
        </p:txBody>
      </p:sp>
      <p:sp>
        <p:nvSpPr>
          <p:cNvPr id="275" name="Google Shape;275;p42"/>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276" name="Google Shape;276;p42"/>
          <p:cNvPicPr preferRelativeResize="0"/>
          <p:nvPr/>
        </p:nvPicPr>
        <p:blipFill>
          <a:blip r:embed="rId3">
            <a:alphaModFix/>
          </a:blip>
          <a:stretch>
            <a:fillRect/>
          </a:stretch>
        </p:blipFill>
        <p:spPr>
          <a:xfrm>
            <a:off x="152400" y="2122924"/>
            <a:ext cx="8839204" cy="48598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3"/>
          <p:cNvSpPr txBox="1"/>
          <p:nvPr>
            <p:ph type="ctrTitle"/>
          </p:nvPr>
        </p:nvSpPr>
        <p:spPr>
          <a:xfrm>
            <a:off x="344250" y="2456430"/>
            <a:ext cx="8455500" cy="3756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NAVIGATION</a:t>
            </a:r>
            <a:endParaRPr/>
          </a:p>
        </p:txBody>
      </p:sp>
      <p:sp>
        <p:nvSpPr>
          <p:cNvPr id="282" name="Google Shape;282;p43"/>
          <p:cNvSpPr txBox="1"/>
          <p:nvPr>
            <p:ph idx="1" type="subTitle"/>
          </p:nvPr>
        </p:nvSpPr>
        <p:spPr>
          <a:xfrm>
            <a:off x="344250" y="6212861"/>
            <a:ext cx="4910100" cy="10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INTERFACE UTILISATEUR</a:t>
            </a:r>
            <a:endParaRPr/>
          </a:p>
        </p:txBody>
      </p:sp>
      <p:sp>
        <p:nvSpPr>
          <p:cNvPr id="283" name="Google Shape;283;p43"/>
          <p:cNvSpPr txBox="1"/>
          <p:nvPr/>
        </p:nvSpPr>
        <p:spPr>
          <a:xfrm>
            <a:off x="1028575" y="5156400"/>
            <a:ext cx="72948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fr" sz="1700">
                <a:solidFill>
                  <a:srgbClr val="E36C0A"/>
                </a:solidFill>
                <a:latin typeface="Tahoma"/>
                <a:ea typeface="Tahoma"/>
                <a:cs typeface="Tahoma"/>
                <a:sym typeface="Tahoma"/>
              </a:rPr>
              <a:t>Ici vous insérez le </a:t>
            </a:r>
            <a:r>
              <a:rPr b="1" lang="fr" sz="1700">
                <a:solidFill>
                  <a:srgbClr val="E36C0A"/>
                </a:solidFill>
                <a:latin typeface="Tahoma"/>
                <a:ea typeface="Tahoma"/>
                <a:cs typeface="Tahoma"/>
                <a:sym typeface="Tahoma"/>
              </a:rPr>
              <a:t>DIAGRAMME DE NAVIGATION</a:t>
            </a:r>
            <a:r>
              <a:rPr lang="fr" sz="1700">
                <a:solidFill>
                  <a:srgbClr val="E36C0A"/>
                </a:solidFill>
                <a:latin typeface="Tahoma"/>
                <a:ea typeface="Tahoma"/>
                <a:cs typeface="Tahoma"/>
                <a:sym typeface="Tahoma"/>
              </a:rPr>
              <a:t> des fenêtres de votre site web.</a:t>
            </a:r>
            <a:endParaRPr sz="2000">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DIAGRAMME de NAVIGATION</a:t>
            </a:r>
            <a:endParaRPr/>
          </a:p>
        </p:txBody>
      </p:sp>
      <p:pic>
        <p:nvPicPr>
          <p:cNvPr id="289" name="Google Shape;289;p44"/>
          <p:cNvPicPr preferRelativeResize="0"/>
          <p:nvPr/>
        </p:nvPicPr>
        <p:blipFill>
          <a:blip r:embed="rId3">
            <a:alphaModFix/>
          </a:blip>
          <a:stretch>
            <a:fillRect/>
          </a:stretch>
        </p:blipFill>
        <p:spPr>
          <a:xfrm>
            <a:off x="62063" y="1310800"/>
            <a:ext cx="9019874" cy="6582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PLAN des URLs de tout le SITE</a:t>
            </a:r>
            <a:endParaRPr/>
          </a:p>
        </p:txBody>
      </p:sp>
      <p:pic>
        <p:nvPicPr>
          <p:cNvPr id="295" name="Google Shape;295;p45"/>
          <p:cNvPicPr preferRelativeResize="0"/>
          <p:nvPr/>
        </p:nvPicPr>
        <p:blipFill>
          <a:blip r:embed="rId3">
            <a:alphaModFix/>
          </a:blip>
          <a:stretch>
            <a:fillRect/>
          </a:stretch>
        </p:blipFill>
        <p:spPr>
          <a:xfrm>
            <a:off x="152400" y="1021099"/>
            <a:ext cx="8839201" cy="63691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Administrateur</a:t>
            </a:r>
            <a:endParaRPr/>
          </a:p>
        </p:txBody>
      </p:sp>
      <p:sp>
        <p:nvSpPr>
          <p:cNvPr id="74" name="Google Shape;74;p15"/>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En arrivant sur la page, l'administrateur va visualisé la liste des produits. Pour chaque produit il a un bouton pour modifier et un pour supprimer. Il dispose aussi d'un bouton afin d'ajouter un produit et une barre de recherche.</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aussi accès au menu déroulant qui permet la redirection vers toutes les pages du site. Ce menu est accessible depuis le header.</a:t>
            </a:r>
            <a:endParaRPr>
              <a:latin typeface="Playfair Display"/>
              <a:ea typeface="Playfair Display"/>
              <a:cs typeface="Playfair Display"/>
              <a:sym typeface="Playfair Display"/>
            </a:endParaRPr>
          </a:p>
        </p:txBody>
      </p:sp>
      <p:sp>
        <p:nvSpPr>
          <p:cNvPr id="75" name="Google Shape;75;p15"/>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76" name="Google Shape;76;p15"/>
          <p:cNvPicPr preferRelativeResize="0"/>
          <p:nvPr/>
        </p:nvPicPr>
        <p:blipFill>
          <a:blip r:embed="rId3">
            <a:alphaModFix/>
          </a:blip>
          <a:stretch>
            <a:fillRect/>
          </a:stretch>
        </p:blipFill>
        <p:spPr>
          <a:xfrm>
            <a:off x="188650" y="1961850"/>
            <a:ext cx="8839201" cy="57430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Ajout d’un produit</a:t>
            </a:r>
            <a:endParaRPr/>
          </a:p>
        </p:txBody>
      </p:sp>
      <p:sp>
        <p:nvSpPr>
          <p:cNvPr id="82" name="Google Shape;82;p16"/>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La page ajouter va permettre d'ajouter un nouveau produit dans la base de données et donc sur notre site, seuls les administrateurs y auront accès. La page sera composée de plusieurs champs entrer toutes les informations nécessaires à l'ajout d'un produit. Il y aura également un espace pour choisir une image afin qu'elle apparaisse sur le site.</a:t>
            </a:r>
            <a:endParaRPr>
              <a:latin typeface="Playfair Display"/>
              <a:ea typeface="Playfair Display"/>
              <a:cs typeface="Playfair Display"/>
              <a:sym typeface="Playfair Display"/>
            </a:endParaRPr>
          </a:p>
        </p:txBody>
      </p:sp>
      <p:sp>
        <p:nvSpPr>
          <p:cNvPr id="83" name="Google Shape;83;p16"/>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84" name="Google Shape;84;p16"/>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Liste des produits</a:t>
            </a:r>
            <a:endParaRPr/>
          </a:p>
        </p:txBody>
      </p:sp>
      <p:sp>
        <p:nvSpPr>
          <p:cNvPr id="90" name="Google Shape;90;p17"/>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En arrivant sur la page, l'utilisateur visualise la liste des produits, il pourra les triés ainsi que les filtrés. Enfin, l'utilisateur peut remplir une barre de recherche afin de voir les produit dont le titre correspond.</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L'utilisateur a aussi accès au menu déroulant qui permet la redirection vers toutes les pages du site. Ce menu est accessible depuis le header.</a:t>
            </a:r>
            <a:endParaRPr sz="1050">
              <a:solidFill>
                <a:srgbClr val="1F2328"/>
              </a:solidFill>
              <a:highlight>
                <a:srgbClr val="FFFFFF"/>
              </a:highlight>
            </a:endParaRPr>
          </a:p>
        </p:txBody>
      </p:sp>
      <p:sp>
        <p:nvSpPr>
          <p:cNvPr id="91" name="Google Shape;91;p17"/>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92" name="Google Shape;92;p17"/>
          <p:cNvPicPr preferRelativeResize="0"/>
          <p:nvPr/>
        </p:nvPicPr>
        <p:blipFill>
          <a:blip r:embed="rId3">
            <a:alphaModFix/>
          </a:blip>
          <a:stretch>
            <a:fillRect/>
          </a:stretch>
        </p:blipFill>
        <p:spPr>
          <a:xfrm>
            <a:off x="152400" y="1970425"/>
            <a:ext cx="8839200" cy="57357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Modifier un produit</a:t>
            </a:r>
            <a:endParaRPr/>
          </a:p>
        </p:txBody>
      </p:sp>
      <p:sp>
        <p:nvSpPr>
          <p:cNvPr id="98" name="Google Shape;98;p18"/>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La page ajouter va permettre de modifier un produit dans la base de données et donc sur notre site, seuls les administrateurs y auront accès. La page sera composée de plusieurs champs entrer toutes les informations nécessaires à la modification d'un produit. Il y aura également un espace pour choisir une image afin qu'elle apparaisse sur le site. Les gens seront </a:t>
            </a:r>
            <a:r>
              <a:rPr lang="fr" sz="1050">
                <a:solidFill>
                  <a:srgbClr val="1F2328"/>
                </a:solidFill>
                <a:highlight>
                  <a:srgbClr val="FFFFFF"/>
                </a:highlight>
              </a:rPr>
              <a:t>pré remplis</a:t>
            </a:r>
            <a:r>
              <a:rPr lang="fr" sz="1050">
                <a:solidFill>
                  <a:srgbClr val="1F2328"/>
                </a:solidFill>
                <a:highlight>
                  <a:srgbClr val="FFFFFF"/>
                </a:highlight>
              </a:rPr>
              <a:t> avec les valeurs du produit</a:t>
            </a:r>
            <a:endParaRPr>
              <a:latin typeface="Playfair Display"/>
              <a:ea typeface="Playfair Display"/>
              <a:cs typeface="Playfair Display"/>
              <a:sym typeface="Playfair Display"/>
            </a:endParaRPr>
          </a:p>
        </p:txBody>
      </p:sp>
      <p:sp>
        <p:nvSpPr>
          <p:cNvPr id="99" name="Google Shape;99;p18"/>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Loris Hourrière</a:t>
            </a:r>
            <a:endParaRPr>
              <a:highlight>
                <a:srgbClr val="C6D9F1"/>
              </a:highlight>
            </a:endParaRPr>
          </a:p>
        </p:txBody>
      </p:sp>
      <p:pic>
        <p:nvPicPr>
          <p:cNvPr id="100" name="Google Shape;100;p18"/>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Supprimer un produit</a:t>
            </a:r>
            <a:endParaRPr/>
          </a:p>
        </p:txBody>
      </p:sp>
      <p:sp>
        <p:nvSpPr>
          <p:cNvPr id="106" name="Google Shape;106;p19"/>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50">
                <a:solidFill>
                  <a:srgbClr val="1F2328"/>
                </a:solidFill>
                <a:highlight>
                  <a:srgbClr val="FFFFFF"/>
                </a:highlight>
              </a:rPr>
              <a:t>L'utilisateur administrateur voit sur cette page un texte contenant le nom du produit (de la formation) qu'il est en train de supprimer.</a:t>
            </a:r>
            <a:endParaRPr sz="1050">
              <a:solidFill>
                <a:srgbClr val="1F2328"/>
              </a:solidFill>
              <a:highlight>
                <a:srgbClr val="FFFFFF"/>
              </a:highlight>
            </a:endParaRPr>
          </a:p>
          <a:p>
            <a:pPr indent="0" lvl="0" marL="0" rtl="0" algn="l">
              <a:spcBef>
                <a:spcPts val="0"/>
              </a:spcBef>
              <a:spcAft>
                <a:spcPts val="0"/>
              </a:spcAft>
              <a:buNone/>
            </a:pPr>
            <a:r>
              <a:rPr lang="fr" sz="1050">
                <a:solidFill>
                  <a:srgbClr val="1F2328"/>
                </a:solidFill>
                <a:highlight>
                  <a:srgbClr val="FFFFFF"/>
                </a:highlight>
              </a:rPr>
              <a:t>La page contient </a:t>
            </a:r>
            <a:r>
              <a:rPr lang="fr" sz="1050">
                <a:solidFill>
                  <a:srgbClr val="1F2328"/>
                </a:solidFill>
                <a:highlight>
                  <a:srgbClr val="FFFFFF"/>
                </a:highlight>
              </a:rPr>
              <a:t>également</a:t>
            </a:r>
            <a:r>
              <a:rPr lang="fr" sz="1050">
                <a:solidFill>
                  <a:srgbClr val="1F2328"/>
                </a:solidFill>
                <a:highlight>
                  <a:srgbClr val="FFFFFF"/>
                </a:highlight>
              </a:rPr>
              <a:t> un bouton "confirmer" et un bouton "annuler".</a:t>
            </a:r>
            <a:endParaRPr sz="1050">
              <a:solidFill>
                <a:srgbClr val="1F2328"/>
              </a:solidFill>
              <a:highlight>
                <a:srgbClr val="FFFFFF"/>
              </a:highlight>
            </a:endParaRPr>
          </a:p>
        </p:txBody>
      </p:sp>
      <p:sp>
        <p:nvSpPr>
          <p:cNvPr id="107" name="Google Shape;107;p19"/>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Mathilde Burgevin</a:t>
            </a:r>
            <a:endParaRPr>
              <a:highlight>
                <a:srgbClr val="C6D9F1"/>
              </a:highlight>
            </a:endParaRPr>
          </a:p>
        </p:txBody>
      </p:sp>
      <p:pic>
        <p:nvPicPr>
          <p:cNvPr id="108" name="Google Shape;108;p19"/>
          <p:cNvPicPr preferRelativeResize="0"/>
          <p:nvPr/>
        </p:nvPicPr>
        <p:blipFill>
          <a:blip r:embed="rId3">
            <a:alphaModFix/>
          </a:blip>
          <a:stretch>
            <a:fillRect/>
          </a:stretch>
        </p:blipFill>
        <p:spPr>
          <a:xfrm>
            <a:off x="152400" y="1970425"/>
            <a:ext cx="8839200" cy="5745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452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Détail d’un produit</a:t>
            </a:r>
            <a:endParaRPr/>
          </a:p>
        </p:txBody>
      </p:sp>
      <p:sp>
        <p:nvSpPr>
          <p:cNvPr id="114" name="Google Shape;114;p20"/>
          <p:cNvSpPr txBox="1"/>
          <p:nvPr/>
        </p:nvSpPr>
        <p:spPr>
          <a:xfrm>
            <a:off x="389200" y="1012525"/>
            <a:ext cx="8438100" cy="80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1F2328"/>
                </a:solidFill>
                <a:highlight>
                  <a:srgbClr val="FFFFFF"/>
                </a:highlight>
              </a:rPr>
              <a:t>L'utilisateur voit toutes les informations du produit, une photo en lien avec la formation, une description, la date/horaire (possibilité de choisir pour certaines), le prix, la durée, le niveau, la certification et le lieu de la formation (possibilité de choisir pour certaines). En dessous de toutes ces informations, il y aura une liste sous forme de carrousel de suggestions de formations en lien ou complémentaire à la formation sélectionnée. Depuis cette page, il y aura également un accès au menu général de l'application.</a:t>
            </a:r>
            <a:endParaRPr sz="1050">
              <a:solidFill>
                <a:srgbClr val="1F2328"/>
              </a:solidFill>
              <a:highlight>
                <a:srgbClr val="FFFFFF"/>
              </a:highlight>
            </a:endParaRPr>
          </a:p>
        </p:txBody>
      </p:sp>
      <p:sp>
        <p:nvSpPr>
          <p:cNvPr id="115" name="Google Shape;115;p20"/>
          <p:cNvSpPr txBox="1"/>
          <p:nvPr>
            <p:ph type="title"/>
          </p:nvPr>
        </p:nvSpPr>
        <p:spPr>
          <a:xfrm>
            <a:off x="311700" y="8398699"/>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highlight>
                  <a:srgbClr val="C6D9F1"/>
                </a:highlight>
              </a:rPr>
              <a:t>Nolan Tessier</a:t>
            </a:r>
            <a:endParaRPr>
              <a:highlight>
                <a:srgbClr val="C6D9F1"/>
              </a:highlight>
            </a:endParaRPr>
          </a:p>
        </p:txBody>
      </p:sp>
      <p:pic>
        <p:nvPicPr>
          <p:cNvPr id="116" name="Google Shape;116;p20"/>
          <p:cNvPicPr preferRelativeResize="0"/>
          <p:nvPr/>
        </p:nvPicPr>
        <p:blipFill>
          <a:blip r:embed="rId3">
            <a:alphaModFix/>
          </a:blip>
          <a:stretch>
            <a:fillRect/>
          </a:stretch>
        </p:blipFill>
        <p:spPr>
          <a:xfrm>
            <a:off x="152400" y="1970425"/>
            <a:ext cx="8839202" cy="58649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